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5" r:id="rId1"/>
  </p:sldMasterIdLst>
  <p:notesMasterIdLst>
    <p:notesMasterId r:id="rId11"/>
  </p:notesMasterIdLst>
  <p:sldIdLst>
    <p:sldId id="258" r:id="rId2"/>
    <p:sldId id="259" r:id="rId3"/>
    <p:sldId id="260" r:id="rId4"/>
    <p:sldId id="261" r:id="rId5"/>
    <p:sldId id="262" r:id="rId6"/>
    <p:sldId id="263" r:id="rId7"/>
    <p:sldId id="266"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A67E"/>
    <a:srgbClr val="126812"/>
    <a:srgbClr val="18C1C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DB4F29-3410-454E-9F7C-EE5A97217E5C}" type="datetimeFigureOut">
              <a:rPr lang="en-US" smtClean="0"/>
              <a:pPr/>
              <a:t>3/2/2014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53CF08-6EF2-7F41-A899-086F85CBF542}" type="slidenum">
              <a:rPr lang="en-US" smtClean="0"/>
              <a:pPr/>
              <a:t>‹#›</a:t>
            </a:fld>
            <a:endParaRPr lang="en-US"/>
          </a:p>
        </p:txBody>
      </p:sp>
    </p:spTree>
    <p:extLst>
      <p:ext uri="{BB962C8B-B14F-4D97-AF65-F5344CB8AC3E}">
        <p14:creationId xmlns:p14="http://schemas.microsoft.com/office/powerpoint/2010/main" xmlns="" val="401868486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53CF08-6EF2-7F41-A899-086F85CBF542}" type="slidenum">
              <a:rPr lang="en-US" smtClean="0"/>
              <a:pPr/>
              <a:t>6</a:t>
            </a:fld>
            <a:endParaRPr lang="en-US"/>
          </a:p>
        </p:txBody>
      </p:sp>
    </p:spTree>
    <p:extLst>
      <p:ext uri="{BB962C8B-B14F-4D97-AF65-F5344CB8AC3E}">
        <p14:creationId xmlns:p14="http://schemas.microsoft.com/office/powerpoint/2010/main" xmlns="" val="10175413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17"/>
          <p:cNvGrpSpPr/>
          <p:nvPr/>
        </p:nvGrpSpPr>
        <p:grpSpPr>
          <a:xfrm>
            <a:off x="486873" y="411480"/>
            <a:ext cx="8170255" cy="6035040"/>
            <a:chOff x="486873" y="411480"/>
            <a:chExt cx="8170255" cy="6035040"/>
          </a:xfrm>
        </p:grpSpPr>
        <p:pic>
          <p:nvPicPr>
            <p:cNvPr id="12" name="Picture 11" descr="PaperPanel-Title.jpg"/>
            <p:cNvPicPr>
              <a:picLocks noChangeAspect="1"/>
            </p:cNvPicPr>
            <p:nvPr/>
          </p:nvPicPr>
          <p:blipFill>
            <a:blip r:embed="rId2" cstate="print"/>
            <a:srcRect r="2128"/>
            <a:stretch>
              <a:fillRect/>
            </a:stretch>
          </p:blipFill>
          <p:spPr>
            <a:xfrm>
              <a:off x="486873" y="411480"/>
              <a:ext cx="8170255" cy="6035040"/>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sp>
          <p:nvSpPr>
            <p:cNvPr id="14" name="Rectangle 13"/>
            <p:cNvSpPr>
              <a:spLocks/>
            </p:cNvSpPr>
            <p:nvPr/>
          </p:nvSpPr>
          <p:spPr>
            <a:xfrm>
              <a:off x="562843" y="475488"/>
              <a:ext cx="7982712" cy="5888736"/>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20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573741" y="6122894"/>
            <a:ext cx="2133600" cy="259317"/>
          </a:xfrm>
        </p:spPr>
        <p:txBody>
          <a:bodyPr/>
          <a:lstStyle/>
          <a:p>
            <a:pPr eaLnBrk="1" latinLnBrk="0" hangingPunct="1"/>
            <a:fld id="{E637BB6B-EE1B-48FB-8575-0D55C373DE88}" type="datetimeFigureOut">
              <a:rPr lang="en-US" smtClean="0"/>
              <a:pPr eaLnBrk="1" latinLnBrk="0" hangingPunct="1"/>
              <a:t>3/2/2014</a:t>
            </a:fld>
            <a:endParaRPr lang="en-US"/>
          </a:p>
        </p:txBody>
      </p:sp>
      <p:sp>
        <p:nvSpPr>
          <p:cNvPr id="5" name="Footer Placeholder 4"/>
          <p:cNvSpPr>
            <a:spLocks noGrp="1"/>
          </p:cNvSpPr>
          <p:nvPr>
            <p:ph type="ftr" sz="quarter" idx="11"/>
          </p:nvPr>
        </p:nvSpPr>
        <p:spPr>
          <a:xfrm>
            <a:off x="5638800" y="6122894"/>
            <a:ext cx="2895600" cy="257810"/>
          </a:xfrm>
        </p:spPr>
        <p:txBody>
          <a:bodyPr/>
          <a:lstStyle/>
          <a:p>
            <a:endParaRPr kumimoji="0" lang="en-US"/>
          </a:p>
        </p:txBody>
      </p:sp>
      <p:sp>
        <p:nvSpPr>
          <p:cNvPr id="6" name="Slide Number Placeholder 5"/>
          <p:cNvSpPr>
            <a:spLocks noGrp="1"/>
          </p:cNvSpPr>
          <p:nvPr>
            <p:ph type="sldNum" sz="quarter" idx="12"/>
          </p:nvPr>
        </p:nvSpPr>
        <p:spPr>
          <a:xfrm>
            <a:off x="4191000" y="6122894"/>
            <a:ext cx="762000" cy="271463"/>
          </a:xfrm>
        </p:spPr>
        <p:txBody>
          <a:bodyPr/>
          <a:lstStyle/>
          <a:p>
            <a:fld id="{BC5217A8-0E06-4059-AC45-433E2E67A85D}" type="slidenum">
              <a:rPr kumimoji="0" lang="en-US" smtClean="0"/>
              <a:pPr/>
              <a:t>‹#›</a:t>
            </a:fld>
            <a:endParaRPr kumimoji="0" lang="en-US" dirty="0">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grpSp>
        <p:nvGrpSpPr>
          <p:cNvPr id="18" name="Group 33"/>
          <p:cNvGrpSpPr/>
          <p:nvPr/>
        </p:nvGrpSpPr>
        <p:grpSpPr>
          <a:xfrm>
            <a:off x="182880" y="173699"/>
            <a:ext cx="8778240" cy="6510602"/>
            <a:chOff x="182880" y="173699"/>
            <a:chExt cx="8778240" cy="6510602"/>
          </a:xfrm>
        </p:grpSpPr>
        <p:grpSp>
          <p:nvGrpSpPr>
            <p:cNvPr id="19" name="Group 26"/>
            <p:cNvGrpSpPr/>
            <p:nvPr/>
          </p:nvGrpSpPr>
          <p:grpSpPr>
            <a:xfrm>
              <a:off x="182880" y="173699"/>
              <a:ext cx="8778240" cy="6510602"/>
              <a:chOff x="182880" y="173699"/>
              <a:chExt cx="8778240" cy="6510602"/>
            </a:xfrm>
          </p:grpSpPr>
          <p:pic>
            <p:nvPicPr>
              <p:cNvPr id="21" name="Picture 20" descr="PaperPanel-Base.jpg"/>
              <p:cNvPicPr>
                <a:picLocks noChangeAspect="1"/>
              </p:cNvPicPr>
              <p:nvPr/>
            </p:nvPicPr>
            <p:blipFill>
              <a:blip r:embed="rId2" cstate="print"/>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rot="5400000">
              <a:off x="801086" y="3274090"/>
              <a:ext cx="613562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3/2/2014</a:t>
            </a:fld>
            <a:endParaRPr lang="en-US" sz="1000">
              <a:solidFill>
                <a:schemeClr val="tx2">
                  <a:shade val="50000"/>
                </a:schemeClr>
              </a:solidFill>
            </a:endParaRPr>
          </a:p>
        </p:txBody>
      </p:sp>
      <p:sp>
        <p:nvSpPr>
          <p:cNvPr id="6" name="Footer Placeholder 5"/>
          <p:cNvSpPr>
            <a:spLocks noGrp="1"/>
          </p:cNvSpPr>
          <p:nvPr>
            <p:ph type="ftr" sz="quarter" idx="11"/>
          </p:nvPr>
        </p:nvSpPr>
        <p:spPr/>
        <p:txBody>
          <a:bodyPr/>
          <a:lstStyle/>
          <a:p>
            <a:pPr algn="ctr" eaLnBrk="1" latinLnBrk="0" hangingPunct="1"/>
            <a:endParaRPr kumimoji="0" lang="en-US" sz="1000" dirty="0">
              <a:solidFill>
                <a:schemeClr val="tx2">
                  <a:shade val="50000"/>
                </a:schemeClr>
              </a:solidFill>
            </a:endParaRPr>
          </a:p>
        </p:txBody>
      </p:sp>
      <p:sp>
        <p:nvSpPr>
          <p:cNvPr id="7" name="Slide Number Placeholder 6"/>
          <p:cNvSpPr>
            <a:spLocks noGrp="1"/>
          </p:cNvSpPr>
          <p:nvPr>
            <p:ph type="sldNum" sz="quarter" idx="12"/>
          </p:nvPr>
        </p:nvSpPr>
        <p:spPr/>
        <p:txBody>
          <a:bodyPr/>
          <a:lstStyle/>
          <a:p>
            <a:fld id="{2AA957AF-53C0-420B-9C2D-77DB1416566C}" type="slidenum">
              <a:rPr kumimoji="0" lang="en-US" smtClean="0"/>
              <a:pPr/>
              <a:t>‹#›</a:t>
            </a:fld>
            <a:endParaRPr kumimoji="0" lang="en-US" sz="1000" dirty="0">
              <a:solidFill>
                <a:schemeClr val="tx2">
                  <a:shade val="50000"/>
                </a:schemeClr>
              </a:solidFill>
            </a:endParaRPr>
          </a:p>
        </p:txBody>
      </p:sp>
      <p:sp>
        <p:nvSpPr>
          <p:cNvPr id="15" name="Rectangle 14"/>
          <p:cNvSpPr/>
          <p:nvPr/>
        </p:nvSpPr>
        <p:spPr>
          <a:xfrm rot="10800000">
            <a:off x="258763" y="1594462"/>
            <a:ext cx="357530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en-US" smtClean="0"/>
              <a:t>Click icon to add picture</a:t>
            </a:r>
            <a:endParaRPr/>
          </a:p>
        </p:txBody>
      </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32"/>
          <p:cNvGrpSpPr/>
          <p:nvPr/>
        </p:nvGrpSpPr>
        <p:grpSpPr>
          <a:xfrm>
            <a:off x="182880" y="173699"/>
            <a:ext cx="8778240" cy="6510602"/>
            <a:chOff x="182880" y="173699"/>
            <a:chExt cx="8778240" cy="6510602"/>
          </a:xfrm>
        </p:grpSpPr>
        <p:grpSp>
          <p:nvGrpSpPr>
            <p:cNvPr id="9" name="Group 26"/>
            <p:cNvGrpSpPr/>
            <p:nvPr/>
          </p:nvGrpSpPr>
          <p:grpSpPr>
            <a:xfrm>
              <a:off x="182880" y="173699"/>
              <a:ext cx="8778240" cy="6510602"/>
              <a:chOff x="182880" y="173699"/>
              <a:chExt cx="8778240" cy="6510602"/>
            </a:xfrm>
          </p:grpSpPr>
          <p:pic>
            <p:nvPicPr>
              <p:cNvPr id="36" name="Picture 35" descr="PaperPanel-Base.jpg"/>
              <p:cNvPicPr>
                <a:picLocks noChangeAspect="1"/>
              </p:cNvPicPr>
              <p:nvPr/>
            </p:nvPicPr>
            <p:blipFill>
              <a:blip r:embed="rId2" cstate="print"/>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10" name="Group 10"/>
              <p:cNvGrpSpPr/>
              <p:nvPr/>
            </p:nvGrpSpPr>
            <p:grpSpPr>
              <a:xfrm>
                <a:off x="256032" y="237744"/>
                <a:ext cx="8622792" cy="6364224"/>
                <a:chOff x="247157" y="247430"/>
                <a:chExt cx="8622792" cy="6364224"/>
              </a:xfrm>
            </p:grpSpPr>
            <p:sp>
              <p:nvSpPr>
                <p:cNvPr id="38" name="Rectangle 37"/>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9" name="Straight Connector 38"/>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5" name="Rectangle 34"/>
            <p:cNvSpPr/>
            <p:nvPr/>
          </p:nvSpPr>
          <p:spPr>
            <a:xfrm rot="5400000">
              <a:off x="801086" y="3274090"/>
              <a:ext cx="613562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2AA957AF-53C0-420B-9C2D-77DB1416566C}" type="slidenum">
              <a:rPr kumimoji="0" lang="en-US" smtClean="0"/>
              <a:pPr/>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grpSp>
        <p:nvGrpSpPr>
          <p:cNvPr id="8" name="Group 26"/>
          <p:cNvGrpSpPr/>
          <p:nvPr/>
        </p:nvGrpSpPr>
        <p:grpSpPr>
          <a:xfrm>
            <a:off x="182880" y="173699"/>
            <a:ext cx="8778240" cy="6510602"/>
            <a:chOff x="182880" y="173699"/>
            <a:chExt cx="8778240" cy="6510602"/>
          </a:xfrm>
        </p:grpSpPr>
        <p:pic>
          <p:nvPicPr>
            <p:cNvPr id="36" name="Picture 35" descr="PaperPanel-Base.jpg"/>
            <p:cNvPicPr>
              <a:picLocks noChangeAspect="1"/>
            </p:cNvPicPr>
            <p:nvPr/>
          </p:nvPicPr>
          <p:blipFill>
            <a:blip r:embed="rId2" cstate="print"/>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9" name="Group 10"/>
            <p:cNvGrpSpPr/>
            <p:nvPr/>
          </p:nvGrpSpPr>
          <p:grpSpPr>
            <a:xfrm>
              <a:off x="256032" y="237744"/>
              <a:ext cx="8622792" cy="6364224"/>
              <a:chOff x="247157" y="247430"/>
              <a:chExt cx="8622792" cy="6364224"/>
            </a:xfrm>
          </p:grpSpPr>
          <p:sp>
            <p:nvSpPr>
              <p:cNvPr id="38" name="Rectangle 37"/>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9" name="Straight Connector 38"/>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3/2/2014</a:t>
            </a:fld>
            <a:endParaRPr lang="en-US" sz="1000">
              <a:solidFill>
                <a:schemeClr val="tx2">
                  <a:shade val="50000"/>
                </a:schemeClr>
              </a:solidFill>
            </a:endParaRPr>
          </a:p>
        </p:txBody>
      </p:sp>
      <p:sp>
        <p:nvSpPr>
          <p:cNvPr id="6" name="Footer Placeholder 5"/>
          <p:cNvSpPr>
            <a:spLocks noGrp="1"/>
          </p:cNvSpPr>
          <p:nvPr>
            <p:ph type="ftr" sz="quarter" idx="11"/>
          </p:nvPr>
        </p:nvSpPr>
        <p:spPr/>
        <p:txBody>
          <a:bodyPr/>
          <a:lstStyle/>
          <a:p>
            <a:pPr algn="ctr" eaLnBrk="1" latinLnBrk="0" hangingPunct="1"/>
            <a:endParaRPr kumimoji="0" lang="en-US" sz="1000" dirty="0">
              <a:solidFill>
                <a:schemeClr val="tx2">
                  <a:shade val="50000"/>
                </a:schemeClr>
              </a:solidFill>
            </a:endParaRPr>
          </a:p>
        </p:txBody>
      </p:sp>
      <p:sp>
        <p:nvSpPr>
          <p:cNvPr id="7" name="Slide Number Placeholder 6"/>
          <p:cNvSpPr>
            <a:spLocks noGrp="1"/>
          </p:cNvSpPr>
          <p:nvPr>
            <p:ph type="sldNum" sz="quarter" idx="12"/>
          </p:nvPr>
        </p:nvSpPr>
        <p:spPr/>
        <p:txBody>
          <a:bodyPr/>
          <a:lstStyle/>
          <a:p>
            <a:fld id="{2AA957AF-53C0-420B-9C2D-77DB1416566C}" type="slidenum">
              <a:rPr kumimoji="0" lang="en-US" smtClean="0"/>
              <a:pPr/>
              <a:t>‹#›</a:t>
            </a:fld>
            <a:endParaRPr kumimoji="0" lang="en-US" sz="1000" dirty="0">
              <a:solidFill>
                <a:schemeClr val="tx2">
                  <a:shade val="50000"/>
                </a:schemeClr>
              </a:solidFill>
            </a:endParaRPr>
          </a:p>
        </p:txBody>
      </p:sp>
      <p:sp>
        <p:nvSpPr>
          <p:cNvPr id="15" name="Rectangle 14"/>
          <p:cNvSpPr/>
          <p:nvPr/>
        </p:nvSpPr>
        <p:spPr>
          <a:xfrm>
            <a:off x="256032" y="42031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Group 19"/>
          <p:cNvGrpSpPr/>
          <p:nvPr/>
        </p:nvGrpSpPr>
        <p:grpSpPr>
          <a:xfrm>
            <a:off x="182880" y="173699"/>
            <a:ext cx="8778240" cy="6510602"/>
            <a:chOff x="182880" y="173699"/>
            <a:chExt cx="8778240" cy="6510602"/>
          </a:xfrm>
        </p:grpSpPr>
        <p:pic>
          <p:nvPicPr>
            <p:cNvPr id="21" name="Picture 20" descr="PaperPanel-Base.jpg"/>
            <p:cNvPicPr>
              <a:picLocks noChangeAspect="1"/>
            </p:cNvPicPr>
            <p:nvPr/>
          </p:nvPicPr>
          <p:blipFill>
            <a:blip r:embed="rId2" cstate="print"/>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8"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3/2/2014</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a:t>‹#›</a:t>
            </a:fld>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19"/>
          <p:cNvGrpSpPr/>
          <p:nvPr/>
        </p:nvGrpSpPr>
        <p:grpSpPr>
          <a:xfrm>
            <a:off x="182880" y="173699"/>
            <a:ext cx="8778240" cy="6510602"/>
            <a:chOff x="182880" y="173699"/>
            <a:chExt cx="8778240" cy="6510602"/>
          </a:xfrm>
        </p:grpSpPr>
        <p:pic>
          <p:nvPicPr>
            <p:cNvPr id="21" name="Picture 20" descr="PaperPanel-Base.jpg"/>
            <p:cNvPicPr>
              <a:picLocks noChangeAspect="1"/>
            </p:cNvPicPr>
            <p:nvPr/>
          </p:nvPicPr>
          <p:blipFill>
            <a:blip r:embed="rId2" cstate="print"/>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8"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a:t>‹#›</a:t>
            </a:fld>
            <a:endParaRPr kumimoji="0" lang="en-US"/>
          </a:p>
        </p:txBody>
      </p:sp>
      <p:sp>
        <p:nvSpPr>
          <p:cNvPr id="26" name="Rectangle 25"/>
          <p:cNvSpPr/>
          <p:nvPr/>
        </p:nvSpPr>
        <p:spPr>
          <a:xfrm rot="5400000">
            <a:off x="4242277" y="3274090"/>
            <a:ext cx="613562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7" name="Group 15"/>
          <p:cNvGrpSpPr/>
          <p:nvPr/>
        </p:nvGrpSpPr>
        <p:grpSpPr>
          <a:xfrm>
            <a:off x="182880" y="173699"/>
            <a:ext cx="8778240" cy="6510602"/>
            <a:chOff x="182880" y="173699"/>
            <a:chExt cx="8778240" cy="6510602"/>
          </a:xfrm>
        </p:grpSpPr>
        <p:pic>
          <p:nvPicPr>
            <p:cNvPr id="17" name="Picture 16" descr="PaperPanel-Base.jpg"/>
            <p:cNvPicPr>
              <a:picLocks noChangeAspect="1"/>
            </p:cNvPicPr>
            <p:nvPr/>
          </p:nvPicPr>
          <p:blipFill>
            <a:blip r:embed="rId2" cstate="print"/>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pic>
        <p:nvPicPr>
          <p:cNvPr id="7" name="Picture 6" descr="PaperPanel-Title.jpg"/>
          <p:cNvPicPr>
            <a:picLocks noChangeAspect="1"/>
          </p:cNvPicPr>
          <p:nvPr/>
        </p:nvPicPr>
        <p:blipFill>
          <a:blip r:embed="rId2" cstate="print"/>
          <a:srcRect r="2128"/>
          <a:stretch>
            <a:fillRect/>
          </a:stretch>
        </p:blipFill>
        <p:spPr>
          <a:xfrm>
            <a:off x="486873" y="411480"/>
            <a:ext cx="8170255" cy="6035040"/>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569259" y="6122894"/>
            <a:ext cx="2133600" cy="259317"/>
          </a:xfrm>
        </p:spPr>
        <p:txBody>
          <a:bodyPr/>
          <a:lstStyle/>
          <a:p>
            <a:pPr eaLnBrk="1" latinLnBrk="0" hangingPunct="1"/>
            <a:fld id="{E637BB6B-EE1B-48FB-8575-0D55C373DE88}" type="datetimeFigureOut">
              <a:rPr lang="en-US" smtClean="0"/>
              <a:pPr eaLnBrk="1" latinLnBrk="0" hangingPunct="1"/>
              <a:t>3/2/2014</a:t>
            </a:fld>
            <a:endParaRPr lang="en-US" sz="1000">
              <a:solidFill>
                <a:schemeClr val="tx2">
                  <a:shade val="50000"/>
                </a:schemeClr>
              </a:solidFill>
            </a:endParaRPr>
          </a:p>
        </p:txBody>
      </p:sp>
      <p:sp>
        <p:nvSpPr>
          <p:cNvPr id="5" name="Footer Placeholder 4"/>
          <p:cNvSpPr>
            <a:spLocks noGrp="1"/>
          </p:cNvSpPr>
          <p:nvPr>
            <p:ph type="ftr" sz="quarter" idx="11"/>
          </p:nvPr>
        </p:nvSpPr>
        <p:spPr>
          <a:xfrm>
            <a:off x="5638800" y="6124401"/>
            <a:ext cx="2895600" cy="257810"/>
          </a:xfrm>
        </p:spPr>
        <p:txBody>
          <a:bodyPr/>
          <a:lstStyle/>
          <a:p>
            <a:pPr algn="ctr" eaLnBrk="1" latinLnBrk="0" hangingPunct="1"/>
            <a:endParaRPr kumimoji="0" lang="en-US" sz="1000" dirty="0">
              <a:solidFill>
                <a:schemeClr val="tx2">
                  <a:shade val="50000"/>
                </a:schemeClr>
              </a:solidFill>
            </a:endParaRPr>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en-US"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 name="Group 23"/>
          <p:cNvGrpSpPr/>
          <p:nvPr/>
        </p:nvGrpSpPr>
        <p:grpSpPr>
          <a:xfrm>
            <a:off x="182880" y="173699"/>
            <a:ext cx="8778240" cy="6510602"/>
            <a:chOff x="182880" y="173699"/>
            <a:chExt cx="8778240" cy="6510602"/>
          </a:xfrm>
        </p:grpSpPr>
        <p:pic>
          <p:nvPicPr>
            <p:cNvPr id="25" name="Picture 24" descr="PaperPanel-Base.jpg"/>
            <p:cNvPicPr>
              <a:picLocks noChangeAspect="1"/>
            </p:cNvPicPr>
            <p:nvPr/>
          </p:nvPicPr>
          <p:blipFill>
            <a:blip r:embed="rId2" cstate="print"/>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lvl1pPr>
          </a:lstStyle>
          <a:p>
            <a:r>
              <a:rPr lang="en-US" smtClean="0"/>
              <a:t>Click to edit Master title style</a:t>
            </a:r>
            <a:endParaRPr/>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4" name="Group 13"/>
          <p:cNvGrpSpPr/>
          <p:nvPr/>
        </p:nvGrpSpPr>
        <p:grpSpPr>
          <a:xfrm>
            <a:off x="182880" y="173699"/>
            <a:ext cx="8778240" cy="6510602"/>
            <a:chOff x="182880" y="173699"/>
            <a:chExt cx="8778240" cy="6510602"/>
          </a:xfrm>
        </p:grpSpPr>
        <p:pic>
          <p:nvPicPr>
            <p:cNvPr id="15" name="Picture 14" descr="PaperPanel-Base.jpg"/>
            <p:cNvPicPr>
              <a:picLocks noChangeAspect="1"/>
            </p:cNvPicPr>
            <p:nvPr/>
          </p:nvPicPr>
          <p:blipFill>
            <a:blip r:embed="rId2" cstate="print"/>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9" name="Rectangle 18"/>
              <p:cNvSpPr/>
              <p:nvPr/>
            </p:nvSpPr>
            <p:spPr>
              <a:xfrm>
                <a:off x="247157" y="16123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2AA957AF-53C0-420B-9C2D-77DB1416566C}"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7" name="Group 16"/>
          <p:cNvGrpSpPr/>
          <p:nvPr/>
        </p:nvGrpSpPr>
        <p:grpSpPr>
          <a:xfrm>
            <a:off x="182880" y="173699"/>
            <a:ext cx="8778240" cy="6510602"/>
            <a:chOff x="182880" y="173699"/>
            <a:chExt cx="8778240" cy="6510602"/>
          </a:xfrm>
        </p:grpSpPr>
        <p:pic>
          <p:nvPicPr>
            <p:cNvPr id="18" name="Picture 17" descr="PaperPanel-Base.jpg"/>
            <p:cNvPicPr>
              <a:picLocks noChangeAspect="1"/>
            </p:cNvPicPr>
            <p:nvPr/>
          </p:nvPicPr>
          <p:blipFill>
            <a:blip r:embed="rId2" cstate="print"/>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2" name="Rectangle 21"/>
              <p:cNvSpPr/>
              <p:nvPr/>
            </p:nvSpPr>
            <p:spPr>
              <a:xfrm>
                <a:off x="247157" y="16123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3/2/2014</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2AA957AF-53C0-420B-9C2D-77DB1416566C}" type="slidenum">
              <a:rPr kumimoji="0" lang="en-US" smtClean="0"/>
              <a:pPr/>
              <a:t>‹#›</a:t>
            </a:fld>
            <a:endParaRPr kumimoji="0" lang="en-US"/>
          </a:p>
        </p:txBody>
      </p:sp>
      <p:cxnSp>
        <p:nvCxnSpPr>
          <p:cNvPr id="30" name="Straight Connector 29"/>
          <p:cNvCxnSpPr/>
          <p:nvPr/>
        </p:nvCxnSpPr>
        <p:spPr>
          <a:xfrm rot="16200000" flipH="1">
            <a:off x="2217480" y="4026438"/>
            <a:ext cx="4711326" cy="2286"/>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23" name="Straight Connector 22"/>
          <p:cNvCxnSpPr/>
          <p:nvPr/>
        </p:nvCxnSpPr>
        <p:spPr>
          <a:xfrm rot="16200000" flipH="1">
            <a:off x="2217480" y="4026438"/>
            <a:ext cx="4711326" cy="2286"/>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6" name="Group 18"/>
          <p:cNvGrpSpPr/>
          <p:nvPr/>
        </p:nvGrpSpPr>
        <p:grpSpPr>
          <a:xfrm>
            <a:off x="182880" y="173699"/>
            <a:ext cx="8778240" cy="6510602"/>
            <a:chOff x="182880" y="173699"/>
            <a:chExt cx="8778240" cy="6510602"/>
          </a:xfrm>
        </p:grpSpPr>
        <p:pic>
          <p:nvPicPr>
            <p:cNvPr id="20" name="Picture 19" descr="PaperPanel-Base.jpg"/>
            <p:cNvPicPr>
              <a:picLocks noChangeAspect="1"/>
            </p:cNvPicPr>
            <p:nvPr/>
          </p:nvPicPr>
          <p:blipFill>
            <a:blip r:embed="rId2" cstate="print"/>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7"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4" name="Rectangle 23"/>
              <p:cNvSpPr/>
              <p:nvPr/>
            </p:nvSpPr>
            <p:spPr>
              <a:xfrm>
                <a:off x="247157" y="1612392"/>
                <a:ext cx="8622792"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3/2/2014</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2AA957AF-53C0-420B-9C2D-77DB1416566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17"/>
          <p:cNvGrpSpPr/>
          <p:nvPr/>
        </p:nvGrpSpPr>
        <p:grpSpPr>
          <a:xfrm>
            <a:off x="182880" y="173699"/>
            <a:ext cx="8778240" cy="6510602"/>
            <a:chOff x="182880" y="173699"/>
            <a:chExt cx="8778240" cy="6510602"/>
          </a:xfrm>
        </p:grpSpPr>
        <p:pic>
          <p:nvPicPr>
            <p:cNvPr id="19" name="Picture 18" descr="PaperPanel-Base.jpg"/>
            <p:cNvPicPr>
              <a:picLocks noChangeAspect="1"/>
            </p:cNvPicPr>
            <p:nvPr/>
          </p:nvPicPr>
          <p:blipFill>
            <a:blip r:embed="rId2" cstate="print"/>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6" name="Group 10"/>
            <p:cNvGrpSpPr/>
            <p:nvPr/>
          </p:nvGrpSpPr>
          <p:grpSpPr>
            <a:xfrm>
              <a:off x="256032" y="237744"/>
              <a:ext cx="8622792" cy="6364224"/>
              <a:chOff x="247157" y="247430"/>
              <a:chExt cx="8622792" cy="6364224"/>
            </a:xfrm>
          </p:grpSpPr>
          <p:sp>
            <p:nvSpPr>
              <p:cNvPr id="21" name="Rectangle 20"/>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2" name="Straight Connector 21"/>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3/2/2014</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2AA957AF-53C0-420B-9C2D-77DB1416566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33"/>
          <p:cNvGrpSpPr/>
          <p:nvPr/>
        </p:nvGrpSpPr>
        <p:grpSpPr>
          <a:xfrm>
            <a:off x="182880" y="173699"/>
            <a:ext cx="8778240" cy="6510602"/>
            <a:chOff x="182880" y="173699"/>
            <a:chExt cx="8778240" cy="6510602"/>
          </a:xfrm>
        </p:grpSpPr>
        <p:grpSp>
          <p:nvGrpSpPr>
            <p:cNvPr id="9" name="Group 26"/>
            <p:cNvGrpSpPr/>
            <p:nvPr/>
          </p:nvGrpSpPr>
          <p:grpSpPr>
            <a:xfrm>
              <a:off x="182880" y="173699"/>
              <a:ext cx="8778240" cy="6510602"/>
              <a:chOff x="182880" y="173699"/>
              <a:chExt cx="8778240" cy="6510602"/>
            </a:xfrm>
          </p:grpSpPr>
          <p:pic>
            <p:nvPicPr>
              <p:cNvPr id="28" name="Picture 27" descr="PaperPanel-Base.jpg"/>
              <p:cNvPicPr>
                <a:picLocks noChangeAspect="1"/>
              </p:cNvPicPr>
              <p:nvPr/>
            </p:nvPicPr>
            <p:blipFill>
              <a:blip r:embed="rId2" cstate="print"/>
              <a:stretch>
                <a:fillRect/>
              </a:stretch>
            </p:blipFill>
            <p:spPr>
              <a:xfrm>
                <a:off x="182880" y="173699"/>
                <a:ext cx="8778240" cy="6510602"/>
              </a:xfrm>
              <a:prstGeom prst="rect">
                <a:avLst/>
              </a:prstGeom>
              <a:noFill/>
              <a:ln w="12700">
                <a:noFill/>
              </a:ln>
              <a:effectLst>
                <a:outerShdw blurRad="63500" sx="101000" sy="101000" algn="ctr" rotWithShape="0">
                  <a:prstClr val="black">
                    <a:alpha val="40000"/>
                  </a:prstClr>
                </a:outerShdw>
              </a:effectLst>
              <a:scene3d>
                <a:camera prst="perspectiveFront" fov="4800000"/>
                <a:lightRig rig="threePt" dir="t"/>
              </a:scene3d>
            </p:spPr>
          </p:pic>
          <p:grpSp>
            <p:nvGrpSpPr>
              <p:cNvPr id="10" name="Group 10"/>
              <p:cNvGrpSpPr/>
              <p:nvPr/>
            </p:nvGrpSpPr>
            <p:grpSpPr>
              <a:xfrm>
                <a:off x="256032" y="237744"/>
                <a:ext cx="8622792" cy="6364224"/>
                <a:chOff x="247157" y="247430"/>
                <a:chExt cx="8622792" cy="6364224"/>
              </a:xfrm>
            </p:grpSpPr>
            <p:sp>
              <p:nvSpPr>
                <p:cNvPr id="30" name="Rectangle 29"/>
                <p:cNvSpPr>
                  <a:spLocks/>
                </p:cNvSpPr>
                <p:nvPr/>
              </p:nvSpPr>
              <p:spPr>
                <a:xfrm>
                  <a:off x="247157" y="247430"/>
                  <a:ext cx="8622792" cy="6364224"/>
                </a:xfrm>
                <a:prstGeom prst="rect">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2AA957AF-53C0-420B-9C2D-77DB1416566C}" type="slidenum">
              <a:rPr kumimoji="0" lang="en-US" smtClean="0"/>
              <a:pPr/>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pPr eaLnBrk="1" latinLnBrk="0" hangingPunct="1"/>
            <a:fld id="{E637BB6B-EE1B-48FB-8575-0D55C373DE88}" type="datetimeFigureOut">
              <a:rPr lang="en-US" smtClean="0"/>
              <a:pPr eaLnBrk="1" latinLnBrk="0" hangingPunct="1"/>
              <a:t>3/2/2014</a:t>
            </a:fld>
            <a:endParaRPr lang="en-US" sz="1000">
              <a:solidFill>
                <a:schemeClr val="tx2">
                  <a:shade val="50000"/>
                </a:schemeClr>
              </a:solidFill>
            </a:endParaRPr>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pPr algn="ctr" eaLnBrk="1" latinLnBrk="0" hangingPunct="1"/>
            <a:endParaRPr kumimoji="0" lang="en-US" sz="1000" dirty="0">
              <a:solidFill>
                <a:schemeClr val="tx2">
                  <a:shade val="50000"/>
                </a:schemeClr>
              </a:solidFill>
            </a:endParaRPr>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2AA957AF-53C0-420B-9C2D-77DB1416566C}" type="slidenum">
              <a:rPr kumimoji="0" lang="en-US" smtClean="0"/>
              <a:pPr/>
              <a:t>‹#›</a:t>
            </a:fld>
            <a:endParaRPr kumimoji="0" lang="en-US" sz="1000" dirty="0">
              <a:solidFill>
                <a:schemeClr val="tx2">
                  <a:shade val="50000"/>
                </a:schemeClr>
              </a:solidFill>
            </a:endParaRPr>
          </a:p>
        </p:txBody>
      </p:sp>
    </p:spTree>
  </p:cSld>
  <p:clrMap bg1="dk1" tx1="lt1" bg2="dk2" tx2="lt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 id="2147483857" r:id="rId12"/>
    <p:sldLayoutId id="2147483858" r:id="rId13"/>
    <p:sldLayoutId id="2147483859"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2AA67E"/>
                </a:solidFill>
              </a:rPr>
              <a:t>6</a:t>
            </a:r>
            <a:r>
              <a:rPr lang="en-US" dirty="0" smtClean="0">
                <a:solidFill>
                  <a:srgbClr val="2AA67E"/>
                </a:solidFill>
              </a:rPr>
              <a:t> Tips for a Healthier YOU!</a:t>
            </a:r>
            <a:endParaRPr lang="en-US" dirty="0">
              <a:solidFill>
                <a:srgbClr val="2AA67E"/>
              </a:solidFill>
            </a:endParaRPr>
          </a:p>
        </p:txBody>
      </p:sp>
      <p:sp>
        <p:nvSpPr>
          <p:cNvPr id="3" name="Content Placeholder 2"/>
          <p:cNvSpPr>
            <a:spLocks noGrp="1"/>
          </p:cNvSpPr>
          <p:nvPr>
            <p:ph idx="1"/>
          </p:nvPr>
        </p:nvSpPr>
        <p:spPr/>
        <p:txBody>
          <a:bodyPr/>
          <a:lstStyle/>
          <a:p>
            <a:pPr marL="0" indent="0" algn="ctr">
              <a:buNone/>
            </a:pPr>
            <a:endParaRPr lang="en-US" dirty="0" smtClean="0">
              <a:solidFill>
                <a:schemeClr val="tx1"/>
              </a:solidFill>
            </a:endParaRPr>
          </a:p>
        </p:txBody>
      </p:sp>
      <p:pic>
        <p:nvPicPr>
          <p:cNvPr id="4" name="Picture 3" descr="shutterstock_156116570.jp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342105" y="2265557"/>
            <a:ext cx="6623943" cy="3702918"/>
          </a:xfrm>
          <a:prstGeom prst="rect">
            <a:avLst/>
          </a:prstGeom>
        </p:spPr>
      </p:pic>
      <p:pic>
        <p:nvPicPr>
          <p:cNvPr id="5" name="Picture 4" descr="Hottea_Wellness_Logo.pdf"/>
          <p:cNvPicPr>
            <a:picLocks noChangeAspect="1"/>
          </p:cNvPicPr>
          <p:nvPr/>
        </p:nvPicPr>
        <p:blipFill>
          <a:blip r:embed="rId3" cstate="print">
            <a:alphaModFix amt="28000"/>
            <a:extLst>
              <a:ext uri="{28A0092B-C50C-407E-A947-70E740481C1C}">
                <a14:useLocalDpi xmlns:a14="http://schemas.microsoft.com/office/drawing/2010/main" xmlns="" val="0"/>
              </a:ext>
            </a:extLst>
          </a:blip>
          <a:stretch>
            <a:fillRect/>
          </a:stretch>
        </p:blipFill>
        <p:spPr>
          <a:xfrm>
            <a:off x="7920616" y="388461"/>
            <a:ext cx="928349" cy="1040139"/>
          </a:xfrm>
          <a:prstGeom prst="rect">
            <a:avLst/>
          </a:prstGeom>
        </p:spPr>
      </p:pic>
    </p:spTree>
    <p:extLst>
      <p:ext uri="{BB962C8B-B14F-4D97-AF65-F5344CB8AC3E}">
        <p14:creationId xmlns:p14="http://schemas.microsoft.com/office/powerpoint/2010/main" xmlns="" val="26389006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Drink more water</a:t>
            </a:r>
            <a:endParaRPr lang="en-US" dirty="0"/>
          </a:p>
        </p:txBody>
      </p:sp>
      <p:sp>
        <p:nvSpPr>
          <p:cNvPr id="3" name="Content Placeholder 2"/>
          <p:cNvSpPr>
            <a:spLocks noGrp="1"/>
          </p:cNvSpPr>
          <p:nvPr>
            <p:ph idx="1"/>
          </p:nvPr>
        </p:nvSpPr>
        <p:spPr>
          <a:xfrm>
            <a:off x="4185061" y="1746066"/>
            <a:ext cx="4060413" cy="4632127"/>
          </a:xfrm>
        </p:spPr>
        <p:txBody>
          <a:bodyPr>
            <a:normAutofit/>
          </a:bodyPr>
          <a:lstStyle/>
          <a:p>
            <a:pPr marL="0" indent="0" algn="ctr">
              <a:buNone/>
            </a:pPr>
            <a:r>
              <a:rPr lang="en-US" sz="1600" dirty="0" smtClean="0"/>
              <a:t>Most people are chronically dehydrated.</a:t>
            </a:r>
          </a:p>
          <a:p>
            <a:r>
              <a:rPr lang="en-US" sz="1600" dirty="0"/>
              <a:t>We often mistake thirst for hunger. If you feel hungry in between meals, try drinking a tall glass of water before you reach for a snack.</a:t>
            </a:r>
            <a:endParaRPr lang="en-US" sz="1600" dirty="0" smtClean="0"/>
          </a:p>
          <a:p>
            <a:r>
              <a:rPr lang="en-US" sz="1600" dirty="0" smtClean="0"/>
              <a:t>Add some flavor – Try a slice of lemon, orange, grapefruit, cucumber, mint get creative!</a:t>
            </a:r>
          </a:p>
          <a:p>
            <a:r>
              <a:rPr lang="en-US" sz="1600" dirty="0" smtClean="0"/>
              <a:t>Keep bottled water in your bag or car.</a:t>
            </a:r>
          </a:p>
          <a:p>
            <a:r>
              <a:rPr lang="en-US" sz="1600" dirty="0" smtClean="0"/>
              <a:t>Benefits? Increases yin, prevent premature aging, eliminate pain and headache, lessen hypertension and promote weight loss.</a:t>
            </a:r>
          </a:p>
          <a:p>
            <a:endParaRPr lang="en-US" sz="1600" dirty="0" smtClean="0"/>
          </a:p>
          <a:p>
            <a:pPr marL="0" indent="0">
              <a:buNone/>
            </a:pPr>
            <a:endParaRPr lang="en-US" sz="1600" dirty="0"/>
          </a:p>
        </p:txBody>
      </p:sp>
      <p:pic>
        <p:nvPicPr>
          <p:cNvPr id="4" name="Picture 3" descr="water.jp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12184" y="1746065"/>
            <a:ext cx="3772878" cy="4319455"/>
          </a:xfrm>
          <a:prstGeom prst="rect">
            <a:avLst/>
          </a:prstGeom>
        </p:spPr>
      </p:pic>
      <p:pic>
        <p:nvPicPr>
          <p:cNvPr id="5" name="Picture 4" descr="Hottea_Wellness_Logo.pdf"/>
          <p:cNvPicPr>
            <a:picLocks noChangeAspect="1"/>
          </p:cNvPicPr>
          <p:nvPr/>
        </p:nvPicPr>
        <p:blipFill>
          <a:blip r:embed="rId3" cstate="print">
            <a:alphaModFix amt="28000"/>
            <a:extLst>
              <a:ext uri="{28A0092B-C50C-407E-A947-70E740481C1C}">
                <a14:useLocalDpi xmlns:a14="http://schemas.microsoft.com/office/drawing/2010/main" xmlns="" val="0"/>
              </a:ext>
            </a:extLst>
          </a:blip>
          <a:stretch>
            <a:fillRect/>
          </a:stretch>
        </p:blipFill>
        <p:spPr>
          <a:xfrm>
            <a:off x="7641984" y="244158"/>
            <a:ext cx="1206981" cy="1352324"/>
          </a:xfrm>
          <a:prstGeom prst="rect">
            <a:avLst/>
          </a:prstGeom>
        </p:spPr>
      </p:pic>
    </p:spTree>
    <p:extLst>
      <p:ext uri="{BB962C8B-B14F-4D97-AF65-F5344CB8AC3E}">
        <p14:creationId xmlns:p14="http://schemas.microsoft.com/office/powerpoint/2010/main" xmlns="" val="2302643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Eat Breakfast</a:t>
            </a:r>
            <a:endParaRPr lang="en-US" dirty="0"/>
          </a:p>
        </p:txBody>
      </p:sp>
      <p:pic>
        <p:nvPicPr>
          <p:cNvPr id="4" name="Content Placeholder 3" descr="vegetarian-breakfast-270x254.jpg"/>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395019" y="1924036"/>
            <a:ext cx="3443692" cy="4095295"/>
          </a:xfrm>
        </p:spPr>
      </p:pic>
      <p:sp>
        <p:nvSpPr>
          <p:cNvPr id="13" name="TextBox 12"/>
          <p:cNvSpPr txBox="1"/>
          <p:nvPr/>
        </p:nvSpPr>
        <p:spPr>
          <a:xfrm>
            <a:off x="4286081" y="2034672"/>
            <a:ext cx="4372668" cy="4801315"/>
          </a:xfrm>
          <a:prstGeom prst="rect">
            <a:avLst/>
          </a:prstGeom>
          <a:noFill/>
        </p:spPr>
        <p:txBody>
          <a:bodyPr wrap="square" rtlCol="0">
            <a:spAutoFit/>
          </a:bodyPr>
          <a:lstStyle/>
          <a:p>
            <a:r>
              <a:rPr lang="en-US" dirty="0" smtClean="0"/>
              <a:t>The morning hours serves as a foundation for how our bodies respond for the remainder of the day.   Our morning routines are critical in maximizing optimum body functioning.</a:t>
            </a:r>
          </a:p>
          <a:p>
            <a:endParaRPr lang="en-US" dirty="0" smtClean="0"/>
          </a:p>
          <a:p>
            <a:r>
              <a:rPr lang="en-US" dirty="0" smtClean="0"/>
              <a:t>Skipping meals cause your blood sugar to peak and dip, affecting your energy and mood.  It can often cause over eating later on because you’re so hungry.</a:t>
            </a:r>
          </a:p>
          <a:p>
            <a:endParaRPr lang="en-US" dirty="0" smtClean="0"/>
          </a:p>
          <a:p>
            <a:r>
              <a:rPr lang="en-US" dirty="0" smtClean="0"/>
              <a:t>Easy Breakfast meal options:</a:t>
            </a:r>
          </a:p>
          <a:p>
            <a:pPr marL="285750" indent="-285750">
              <a:buFont typeface="Arial"/>
              <a:buChar char="•"/>
            </a:pPr>
            <a:r>
              <a:rPr lang="en-US" dirty="0" smtClean="0"/>
              <a:t>Soak your steel cut oats overnight!</a:t>
            </a:r>
          </a:p>
          <a:p>
            <a:pPr marL="285750" indent="-285750">
              <a:buFont typeface="Arial"/>
              <a:buChar char="•"/>
            </a:pPr>
            <a:r>
              <a:rPr lang="en-US" dirty="0" smtClean="0"/>
              <a:t>Smoothies! Green + added protein</a:t>
            </a:r>
          </a:p>
          <a:p>
            <a:pPr marL="285750" indent="-285750">
              <a:buFont typeface="Arial"/>
              <a:buChar char="•"/>
            </a:pPr>
            <a:r>
              <a:rPr lang="en-US" dirty="0" smtClean="0"/>
              <a:t>Chia seeds soaked overnight</a:t>
            </a:r>
          </a:p>
          <a:p>
            <a:endParaRPr lang="en-US" dirty="0" smtClean="0"/>
          </a:p>
          <a:p>
            <a:endParaRPr lang="en-US" dirty="0"/>
          </a:p>
        </p:txBody>
      </p:sp>
      <p:pic>
        <p:nvPicPr>
          <p:cNvPr id="5" name="Picture 4" descr="Hottea_Wellness_Logo.pdf"/>
          <p:cNvPicPr>
            <a:picLocks noChangeAspect="1"/>
          </p:cNvPicPr>
          <p:nvPr/>
        </p:nvPicPr>
        <p:blipFill>
          <a:blip r:embed="rId3" cstate="print">
            <a:alphaModFix amt="28000"/>
            <a:extLst>
              <a:ext uri="{28A0092B-C50C-407E-A947-70E740481C1C}">
                <a14:useLocalDpi xmlns:a14="http://schemas.microsoft.com/office/drawing/2010/main" xmlns="" val="0"/>
              </a:ext>
            </a:extLst>
          </a:blip>
          <a:stretch>
            <a:fillRect/>
          </a:stretch>
        </p:blipFill>
        <p:spPr>
          <a:xfrm>
            <a:off x="7641984" y="244158"/>
            <a:ext cx="1206981" cy="1352324"/>
          </a:xfrm>
          <a:prstGeom prst="rect">
            <a:avLst/>
          </a:prstGeom>
        </p:spPr>
      </p:pic>
    </p:spTree>
    <p:extLst>
      <p:ext uri="{BB962C8B-B14F-4D97-AF65-F5344CB8AC3E}">
        <p14:creationId xmlns:p14="http://schemas.microsoft.com/office/powerpoint/2010/main" xmlns="" val="39431125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3. Get Moving</a:t>
            </a:r>
            <a:endParaRPr lang="en-US" dirty="0"/>
          </a:p>
        </p:txBody>
      </p:sp>
      <p:pic>
        <p:nvPicPr>
          <p:cNvPr id="6" name="Content Placeholder 5" descr="running-couple-cfd.jpg"/>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409091" y="1824297"/>
            <a:ext cx="4613356" cy="4374431"/>
          </a:xfrm>
        </p:spPr>
      </p:pic>
      <p:sp>
        <p:nvSpPr>
          <p:cNvPr id="7" name="Rectangle 6"/>
          <p:cNvSpPr/>
          <p:nvPr/>
        </p:nvSpPr>
        <p:spPr>
          <a:xfrm>
            <a:off x="5022447" y="1951411"/>
            <a:ext cx="3823908" cy="4247317"/>
          </a:xfrm>
          <a:prstGeom prst="rect">
            <a:avLst/>
          </a:prstGeom>
        </p:spPr>
        <p:txBody>
          <a:bodyPr wrap="square">
            <a:spAutoFit/>
          </a:bodyPr>
          <a:lstStyle/>
          <a:p>
            <a:pPr algn="ctr"/>
            <a:r>
              <a:rPr lang="en-US" dirty="0"/>
              <a:t>An Australian couple in their 60s ran a marathon every day in 2013. </a:t>
            </a:r>
            <a:r>
              <a:rPr lang="en-US" b="1" dirty="0">
                <a:solidFill>
                  <a:srgbClr val="FF0000"/>
                </a:solidFill>
              </a:rPr>
              <a:t>EVERY DAY</a:t>
            </a:r>
            <a:r>
              <a:rPr lang="en-US" b="1" dirty="0" smtClean="0">
                <a:solidFill>
                  <a:srgbClr val="FF0000"/>
                </a:solidFill>
              </a:rPr>
              <a:t>!</a:t>
            </a:r>
          </a:p>
          <a:p>
            <a:r>
              <a:rPr lang="en-US" dirty="0"/>
              <a:t>"We are healthier, more physically fit and have unlimited energy at beyond 60 years of age than in our earlier years," they wrote on their website, </a:t>
            </a:r>
            <a:r>
              <a:rPr lang="en-US" b="1" dirty="0" smtClean="0"/>
              <a:t>RunningRawAroundAustralia.com</a:t>
            </a:r>
          </a:p>
          <a:p>
            <a:endParaRPr lang="en-US" b="1" dirty="0" smtClean="0">
              <a:solidFill>
                <a:srgbClr val="FF0000"/>
              </a:solidFill>
            </a:endParaRPr>
          </a:p>
          <a:p>
            <a:r>
              <a:rPr lang="en-US" dirty="0" smtClean="0"/>
              <a:t>Keep it simple … But Consistent!</a:t>
            </a:r>
          </a:p>
          <a:p>
            <a:r>
              <a:rPr lang="en-US" dirty="0" smtClean="0"/>
              <a:t>Make just 30 minutes of movement your daily goal. </a:t>
            </a:r>
          </a:p>
          <a:p>
            <a:endParaRPr lang="en-US" dirty="0" smtClean="0"/>
          </a:p>
          <a:p>
            <a:r>
              <a:rPr lang="en-US" sz="1600" dirty="0" smtClean="0"/>
              <a:t>Great exercise apps: Nike Training</a:t>
            </a:r>
            <a:r>
              <a:rPr lang="en-US" sz="1600" dirty="0"/>
              <a:t>,</a:t>
            </a:r>
            <a:r>
              <a:rPr lang="en-US" sz="1600" dirty="0" smtClean="0"/>
              <a:t> </a:t>
            </a:r>
          </a:p>
          <a:p>
            <a:r>
              <a:rPr lang="en-US" sz="1600" dirty="0" smtClean="0"/>
              <a:t>Nike Running, POPSUGAR Active.</a:t>
            </a:r>
          </a:p>
        </p:txBody>
      </p:sp>
      <p:pic>
        <p:nvPicPr>
          <p:cNvPr id="8" name="Picture 7" descr="Hottea_Wellness_Logo.pdf"/>
          <p:cNvPicPr>
            <a:picLocks noChangeAspect="1"/>
          </p:cNvPicPr>
          <p:nvPr/>
        </p:nvPicPr>
        <p:blipFill>
          <a:blip r:embed="rId3" cstate="print">
            <a:alphaModFix amt="28000"/>
            <a:extLst>
              <a:ext uri="{28A0092B-C50C-407E-A947-70E740481C1C}">
                <a14:useLocalDpi xmlns:a14="http://schemas.microsoft.com/office/drawing/2010/main" xmlns="" val="0"/>
              </a:ext>
            </a:extLst>
          </a:blip>
          <a:stretch>
            <a:fillRect/>
          </a:stretch>
        </p:blipFill>
        <p:spPr>
          <a:xfrm>
            <a:off x="7641984" y="244158"/>
            <a:ext cx="1206981" cy="1352324"/>
          </a:xfrm>
          <a:prstGeom prst="rect">
            <a:avLst/>
          </a:prstGeom>
        </p:spPr>
      </p:pic>
    </p:spTree>
    <p:extLst>
      <p:ext uri="{BB962C8B-B14F-4D97-AF65-F5344CB8AC3E}">
        <p14:creationId xmlns:p14="http://schemas.microsoft.com/office/powerpoint/2010/main" xmlns="" val="25832146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4. Feed your Soul with Primary Foods</a:t>
            </a:r>
            <a:endParaRPr lang="en-US" dirty="0"/>
          </a:p>
        </p:txBody>
      </p:sp>
      <p:pic>
        <p:nvPicPr>
          <p:cNvPr id="6" name="Content Placeholder 5" descr="shutterstock_123343987-290x166.jpg"/>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581038" y="4259783"/>
            <a:ext cx="3503005" cy="2005168"/>
          </a:xfrm>
        </p:spPr>
      </p:pic>
      <p:pic>
        <p:nvPicPr>
          <p:cNvPr id="7" name="Picture 6" descr="69631dad8e4b536624951055461d9f77-290x166.jp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970049" y="4156751"/>
            <a:ext cx="3683000" cy="2108200"/>
          </a:xfrm>
          <a:prstGeom prst="rect">
            <a:avLst/>
          </a:prstGeom>
        </p:spPr>
      </p:pic>
      <p:sp>
        <p:nvSpPr>
          <p:cNvPr id="8" name="TextBox 7"/>
          <p:cNvSpPr txBox="1"/>
          <p:nvPr/>
        </p:nvSpPr>
        <p:spPr>
          <a:xfrm>
            <a:off x="581038" y="2034673"/>
            <a:ext cx="7832380" cy="1846659"/>
          </a:xfrm>
          <a:prstGeom prst="rect">
            <a:avLst/>
          </a:prstGeom>
          <a:noFill/>
        </p:spPr>
        <p:txBody>
          <a:bodyPr wrap="square" rtlCol="0">
            <a:spAutoFit/>
          </a:bodyPr>
          <a:lstStyle/>
          <a:p>
            <a:pPr algn="ctr"/>
            <a:r>
              <a:rPr lang="en-US" dirty="0" smtClean="0"/>
              <a:t>Friends, family, relationships, physical activity, spirituality and a satisfying career feed us.  Lack of primary food creates over-reliance on secondary edible foods.  </a:t>
            </a:r>
          </a:p>
          <a:p>
            <a:pPr algn="ctr"/>
            <a:endParaRPr lang="en-US" dirty="0" smtClean="0"/>
          </a:p>
          <a:p>
            <a:pPr algn="ctr"/>
            <a:r>
              <a:rPr lang="en-US" sz="2400" i="1" dirty="0" smtClean="0"/>
              <a:t>“</a:t>
            </a:r>
            <a:r>
              <a:rPr lang="en-US" sz="2400" i="1" dirty="0"/>
              <a:t>Energy flows where intention goes”</a:t>
            </a:r>
          </a:p>
          <a:p>
            <a:pPr algn="ctr"/>
            <a:endParaRPr lang="en-US" dirty="0"/>
          </a:p>
        </p:txBody>
      </p:sp>
      <p:pic>
        <p:nvPicPr>
          <p:cNvPr id="3" name="Picture 2" descr="Hottea_Wellness_Logo.pdf"/>
          <p:cNvPicPr>
            <a:picLocks noChangeAspect="1"/>
          </p:cNvPicPr>
          <p:nvPr/>
        </p:nvPicPr>
        <p:blipFill>
          <a:blip r:embed="rId4" cstate="print">
            <a:alphaModFix amt="28000"/>
            <a:extLst>
              <a:ext uri="{28A0092B-C50C-407E-A947-70E740481C1C}">
                <a14:useLocalDpi xmlns:a14="http://schemas.microsoft.com/office/drawing/2010/main" xmlns="" val="0"/>
              </a:ext>
            </a:extLst>
          </a:blip>
          <a:stretch>
            <a:fillRect/>
          </a:stretch>
        </p:blipFill>
        <p:spPr>
          <a:xfrm>
            <a:off x="7641984" y="244158"/>
            <a:ext cx="1206981" cy="1352324"/>
          </a:xfrm>
          <a:prstGeom prst="rect">
            <a:avLst/>
          </a:prstGeom>
        </p:spPr>
      </p:pic>
    </p:spTree>
    <p:extLst>
      <p:ext uri="{BB962C8B-B14F-4D97-AF65-F5344CB8AC3E}">
        <p14:creationId xmlns:p14="http://schemas.microsoft.com/office/powerpoint/2010/main" xmlns="" val="33452564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Eat a plant-based diet</a:t>
            </a:r>
            <a:endParaRPr lang="en-US" dirty="0"/>
          </a:p>
        </p:txBody>
      </p:sp>
      <p:pic>
        <p:nvPicPr>
          <p:cNvPr id="6" name="Content Placeholder 5" descr="Hottea_Wellness_Logo.pdf"/>
          <p:cNvPicPr>
            <a:picLocks noGrp="1" noChangeAspect="1"/>
          </p:cNvPicPr>
          <p:nvPr>
            <p:ph idx="1"/>
          </p:nvPr>
        </p:nvPicPr>
        <p:blipFill>
          <a:blip r:embed="rId3" cstate="print">
            <a:alphaModFix amt="21000"/>
            <a:extLst>
              <a:ext uri="{28A0092B-C50C-407E-A947-70E740481C1C}">
                <a14:useLocalDpi xmlns:a14="http://schemas.microsoft.com/office/drawing/2010/main" xmlns="" val="0"/>
              </a:ext>
            </a:extLst>
          </a:blip>
          <a:stretch>
            <a:fillRect/>
          </a:stretch>
        </p:blipFill>
        <p:spPr>
          <a:xfrm>
            <a:off x="7865030" y="370706"/>
            <a:ext cx="978367" cy="1096181"/>
          </a:xfrm>
        </p:spPr>
      </p:pic>
      <p:sp>
        <p:nvSpPr>
          <p:cNvPr id="9" name="TextBox 8"/>
          <p:cNvSpPr txBox="1"/>
          <p:nvPr/>
        </p:nvSpPr>
        <p:spPr>
          <a:xfrm>
            <a:off x="463176" y="1877028"/>
            <a:ext cx="8113059" cy="646331"/>
          </a:xfrm>
          <a:prstGeom prst="rect">
            <a:avLst/>
          </a:prstGeom>
          <a:noFill/>
        </p:spPr>
        <p:txBody>
          <a:bodyPr wrap="square" rtlCol="0">
            <a:spAutoFit/>
          </a:bodyPr>
          <a:lstStyle/>
          <a:p>
            <a:r>
              <a:rPr lang="en-US" dirty="0"/>
              <a:t>Plant foods are typically lower in fat and calories and higher in filling</a:t>
            </a:r>
            <a:r>
              <a:rPr lang="en-US" dirty="0" smtClean="0"/>
              <a:t> fiber </a:t>
            </a:r>
            <a:r>
              <a:rPr lang="en-US" dirty="0"/>
              <a:t>than meat, dairy, and processed foods, while providing loads of essential nutrients</a:t>
            </a:r>
            <a:r>
              <a:rPr lang="en-US" dirty="0" smtClean="0"/>
              <a:t>. </a:t>
            </a:r>
            <a:endParaRPr lang="en-US" dirty="0"/>
          </a:p>
        </p:txBody>
      </p:sp>
      <p:sp>
        <p:nvSpPr>
          <p:cNvPr id="10" name="TextBox 9"/>
          <p:cNvSpPr txBox="1"/>
          <p:nvPr/>
        </p:nvSpPr>
        <p:spPr>
          <a:xfrm>
            <a:off x="463176" y="2972642"/>
            <a:ext cx="2899305" cy="2862323"/>
          </a:xfrm>
          <a:prstGeom prst="rect">
            <a:avLst/>
          </a:prstGeom>
          <a:noFill/>
        </p:spPr>
        <p:txBody>
          <a:bodyPr wrap="square" rtlCol="0">
            <a:spAutoFit/>
          </a:bodyPr>
          <a:lstStyle/>
          <a:p>
            <a:pPr marL="285750" indent="-285750">
              <a:buFont typeface="Arial"/>
              <a:buChar char="•"/>
            </a:pPr>
            <a:r>
              <a:rPr lang="en-US" dirty="0" smtClean="0"/>
              <a:t>Get into the habit of adding green vegetables to your diet, the darker the better, as often as possible.</a:t>
            </a:r>
          </a:p>
          <a:p>
            <a:pPr marL="285750" indent="-285750">
              <a:buFont typeface="Arial"/>
              <a:buChar char="•"/>
            </a:pPr>
            <a:r>
              <a:rPr lang="en-US" dirty="0" smtClean="0"/>
              <a:t>Mix Kale with your eggs, pasta, smoothies, sandwiches … Get creative in the kitchen!</a:t>
            </a:r>
          </a:p>
          <a:p>
            <a:endParaRPr lang="en-US" dirty="0"/>
          </a:p>
        </p:txBody>
      </p:sp>
      <p:pic>
        <p:nvPicPr>
          <p:cNvPr id="12" name="Picture 11" descr="detox-foods.jp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430393" y="2523359"/>
            <a:ext cx="3633818" cy="3633818"/>
          </a:xfrm>
          <a:prstGeom prst="rect">
            <a:avLst/>
          </a:prstGeom>
        </p:spPr>
      </p:pic>
    </p:spTree>
    <p:extLst>
      <p:ext uri="{BB962C8B-B14F-4D97-AF65-F5344CB8AC3E}">
        <p14:creationId xmlns:p14="http://schemas.microsoft.com/office/powerpoint/2010/main" xmlns="" val="6268529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Protein Power! </a:t>
            </a:r>
            <a:endParaRPr lang="en-US" dirty="0"/>
          </a:p>
        </p:txBody>
      </p:sp>
      <p:pic>
        <p:nvPicPr>
          <p:cNvPr id="4" name="Content Placeholder 3" descr="1623789_10151861345871478_1050612954_n.jpg"/>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2029425" y="1742981"/>
            <a:ext cx="5065029" cy="4591921"/>
          </a:xfrm>
        </p:spPr>
      </p:pic>
      <p:pic>
        <p:nvPicPr>
          <p:cNvPr id="5" name="Picture 4" descr="Hottea_Wellness_Logo.pdf"/>
          <p:cNvPicPr>
            <a:picLocks noChangeAspect="1"/>
          </p:cNvPicPr>
          <p:nvPr/>
        </p:nvPicPr>
        <p:blipFill>
          <a:blip r:embed="rId3" cstate="print">
            <a:alphaModFix amt="28000"/>
            <a:extLst>
              <a:ext uri="{28A0092B-C50C-407E-A947-70E740481C1C}">
                <a14:useLocalDpi xmlns:a14="http://schemas.microsoft.com/office/drawing/2010/main" xmlns="" val="0"/>
              </a:ext>
            </a:extLst>
          </a:blip>
          <a:stretch>
            <a:fillRect/>
          </a:stretch>
        </p:blipFill>
        <p:spPr>
          <a:xfrm>
            <a:off x="7641984" y="244158"/>
            <a:ext cx="1206981" cy="1352324"/>
          </a:xfrm>
          <a:prstGeom prst="rect">
            <a:avLst/>
          </a:prstGeom>
        </p:spPr>
      </p:pic>
    </p:spTree>
    <p:extLst>
      <p:ext uri="{BB962C8B-B14F-4D97-AF65-F5344CB8AC3E}">
        <p14:creationId xmlns:p14="http://schemas.microsoft.com/office/powerpoint/2010/main" xmlns="" val="27240344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a:t>
            </a:r>
            <a:r>
              <a:rPr lang="en-US" dirty="0" smtClean="0"/>
              <a:t>. Supplement</a:t>
            </a:r>
            <a:endParaRPr lang="en-US" dirty="0"/>
          </a:p>
        </p:txBody>
      </p:sp>
      <p:pic>
        <p:nvPicPr>
          <p:cNvPr id="9" name="Picture 8" descr="images.jpe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105942" y="3445428"/>
            <a:ext cx="5596101" cy="2798051"/>
          </a:xfrm>
          <a:prstGeom prst="rect">
            <a:avLst/>
          </a:prstGeom>
        </p:spPr>
      </p:pic>
      <p:sp>
        <p:nvSpPr>
          <p:cNvPr id="12" name="Content Placeholder 11"/>
          <p:cNvSpPr>
            <a:spLocks noGrp="1"/>
          </p:cNvSpPr>
          <p:nvPr>
            <p:ph idx="1"/>
          </p:nvPr>
        </p:nvSpPr>
        <p:spPr>
          <a:xfrm>
            <a:off x="360781" y="1774927"/>
            <a:ext cx="8341261" cy="1670501"/>
          </a:xfrm>
        </p:spPr>
        <p:txBody>
          <a:bodyPr>
            <a:normAutofit/>
          </a:bodyPr>
          <a:lstStyle/>
          <a:p>
            <a:pPr marL="0" indent="0">
              <a:buNone/>
            </a:pPr>
            <a:r>
              <a:rPr lang="en-US" sz="1800" dirty="0" smtClean="0"/>
              <a:t>Essential nutrients means our bodies do not make them therefore we must take them.  With our food supply compromised with over harvesting, GMO’s, toxins and chemicals it’s essential to take proper form of supplementation to fill in the gaps so our bodies can continue to thrive in this complex world.  </a:t>
            </a:r>
          </a:p>
          <a:p>
            <a:pPr marL="0" indent="0">
              <a:buNone/>
            </a:pPr>
            <a:endParaRPr lang="en-US" sz="1800" dirty="0"/>
          </a:p>
        </p:txBody>
      </p:sp>
      <p:sp>
        <p:nvSpPr>
          <p:cNvPr id="14" name="TextBox 13"/>
          <p:cNvSpPr txBox="1"/>
          <p:nvPr/>
        </p:nvSpPr>
        <p:spPr>
          <a:xfrm>
            <a:off x="360781" y="3907197"/>
            <a:ext cx="2745161" cy="1754327"/>
          </a:xfrm>
          <a:prstGeom prst="rect">
            <a:avLst/>
          </a:prstGeom>
          <a:noFill/>
        </p:spPr>
        <p:txBody>
          <a:bodyPr wrap="square" rtlCol="0">
            <a:spAutoFit/>
          </a:bodyPr>
          <a:lstStyle/>
          <a:p>
            <a:r>
              <a:rPr lang="en-US" dirty="0" smtClean="0"/>
              <a:t>Isotonix products are formulated to deliver a concentrated solution of nutrients at the right rate for ultimate absorption.</a:t>
            </a:r>
          </a:p>
          <a:p>
            <a:endParaRPr lang="en-US" dirty="0" smtClean="0"/>
          </a:p>
        </p:txBody>
      </p:sp>
      <p:pic>
        <p:nvPicPr>
          <p:cNvPr id="15" name="Content Placeholder 5" descr="Hottea_Wellness_Logo.pdf"/>
          <p:cNvPicPr>
            <a:picLocks noChangeAspect="1"/>
          </p:cNvPicPr>
          <p:nvPr/>
        </p:nvPicPr>
        <p:blipFill>
          <a:blip r:embed="rId3" cstate="print">
            <a:alphaModFix amt="21000"/>
            <a:extLst>
              <a:ext uri="{28A0092B-C50C-407E-A947-70E740481C1C}">
                <a14:useLocalDpi xmlns:a14="http://schemas.microsoft.com/office/drawing/2010/main" xmlns="" val="0"/>
              </a:ext>
            </a:extLst>
          </a:blip>
          <a:stretch>
            <a:fillRect/>
          </a:stretch>
        </p:blipFill>
        <p:spPr>
          <a:xfrm>
            <a:off x="7865030" y="370706"/>
            <a:ext cx="978367" cy="1096181"/>
          </a:xfrm>
          <a:prstGeom prst="rect">
            <a:avLst/>
          </a:prstGeom>
        </p:spPr>
      </p:pic>
    </p:spTree>
    <p:extLst>
      <p:ext uri="{BB962C8B-B14F-4D97-AF65-F5344CB8AC3E}">
        <p14:creationId xmlns:p14="http://schemas.microsoft.com/office/powerpoint/2010/main" xmlns="" val="11688446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113" y="244158"/>
            <a:ext cx="6741871" cy="1339850"/>
          </a:xfrm>
        </p:spPr>
        <p:txBody>
          <a:bodyPr>
            <a:normAutofit fontScale="90000"/>
          </a:bodyPr>
          <a:lstStyle/>
          <a:p>
            <a:r>
              <a:rPr lang="en-US" dirty="0" smtClean="0"/>
              <a:t>Isotonic vs. standard tablet</a:t>
            </a:r>
            <a:endParaRPr lang="en-US" dirty="0"/>
          </a:p>
        </p:txBody>
      </p:sp>
      <p:pic>
        <p:nvPicPr>
          <p:cNvPr id="6" name="Content Placeholder 5" descr="images.jpeg"/>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123649" y="2138239"/>
            <a:ext cx="6901368" cy="3864766"/>
          </a:xfrm>
        </p:spPr>
      </p:pic>
      <p:pic>
        <p:nvPicPr>
          <p:cNvPr id="7" name="Picture 6" descr="Hottea_Wellness_Logo.pdf"/>
          <p:cNvPicPr>
            <a:picLocks noChangeAspect="1"/>
          </p:cNvPicPr>
          <p:nvPr/>
        </p:nvPicPr>
        <p:blipFill>
          <a:blip r:embed="rId3" cstate="print">
            <a:alphaModFix amt="28000"/>
            <a:extLst>
              <a:ext uri="{28A0092B-C50C-407E-A947-70E740481C1C}">
                <a14:useLocalDpi xmlns:a14="http://schemas.microsoft.com/office/drawing/2010/main" xmlns="" val="0"/>
              </a:ext>
            </a:extLst>
          </a:blip>
          <a:stretch>
            <a:fillRect/>
          </a:stretch>
        </p:blipFill>
        <p:spPr>
          <a:xfrm>
            <a:off x="7641984" y="244158"/>
            <a:ext cx="1206981" cy="1352324"/>
          </a:xfrm>
          <a:prstGeom prst="rect">
            <a:avLst/>
          </a:prstGeom>
        </p:spPr>
      </p:pic>
    </p:spTree>
    <p:extLst>
      <p:ext uri="{BB962C8B-B14F-4D97-AF65-F5344CB8AC3E}">
        <p14:creationId xmlns:p14="http://schemas.microsoft.com/office/powerpoint/2010/main" xmlns="" val="5647157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pital">
  <a:themeElements>
    <a:clrScheme name="Capital">
      <a:dk1>
        <a:srgbClr val="FFFFFF"/>
      </a:dk1>
      <a:lt1>
        <a:srgbClr val="000000"/>
      </a:lt1>
      <a:dk2>
        <a:srgbClr val="7C8F97"/>
      </a:dk2>
      <a:lt2>
        <a:srgbClr val="D1D0C8"/>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majorFont>
      <a:minorFont>
        <a:latin typeface="Calisto MT"/>
        <a:ea typeface=""/>
        <a:cs typeface=""/>
        <a:font script="Jpan" typeface="ＭＳ 明朝"/>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6235</TotalTime>
  <Words>469</Words>
  <Application>Microsoft Office PowerPoint</Application>
  <PresentationFormat>On-screen Show (4:3)</PresentationFormat>
  <Paragraphs>39</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Capital</vt:lpstr>
      <vt:lpstr>6 Tips for a Healthier YOU!</vt:lpstr>
      <vt:lpstr>1. Drink more water</vt:lpstr>
      <vt:lpstr>2. Eat Breakfast</vt:lpstr>
      <vt:lpstr>3. Get Moving</vt:lpstr>
      <vt:lpstr>4. Feed your Soul with Primary Foods</vt:lpstr>
      <vt:lpstr>5. Eat a plant-based diet</vt:lpstr>
      <vt:lpstr>Protein Power! </vt:lpstr>
      <vt:lpstr>6. Supplement</vt:lpstr>
      <vt:lpstr>Isotonic vs. standard tablet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jones</dc:creator>
  <cp:lastModifiedBy>Michele</cp:lastModifiedBy>
  <cp:revision>33</cp:revision>
  <dcterms:created xsi:type="dcterms:W3CDTF">2014-01-28T19:30:34Z</dcterms:created>
  <dcterms:modified xsi:type="dcterms:W3CDTF">2014-03-03T14:18:49Z</dcterms:modified>
</cp:coreProperties>
</file>